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hape 9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5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buSzTx/>
              <a:buFontTx/>
              <a:buNone/>
              <a:defRPr sz="2400">
                <a:latin typeface="+mj-lt"/>
                <a:ea typeface="+mj-ea"/>
                <a:cs typeface="+mj-cs"/>
                <a:sym typeface="Calibri"/>
              </a:defRPr>
            </a:lvl1pPr>
            <a:lvl2pPr marL="0" indent="0" algn="ctr">
              <a:lnSpc>
                <a:spcPct val="90000"/>
              </a:lnSpc>
              <a:buSzTx/>
              <a:buFontTx/>
              <a:buNone/>
              <a:defRPr sz="2400">
                <a:latin typeface="+mj-lt"/>
                <a:ea typeface="+mj-ea"/>
                <a:cs typeface="+mj-cs"/>
                <a:sym typeface="Calibri"/>
              </a:defRPr>
            </a:lvl2pPr>
            <a:lvl3pPr marL="0" indent="0" algn="ctr">
              <a:lnSpc>
                <a:spcPct val="90000"/>
              </a:lnSpc>
              <a:buSzTx/>
              <a:buFontTx/>
              <a:buNone/>
              <a:defRPr sz="2400">
                <a:latin typeface="+mj-lt"/>
                <a:ea typeface="+mj-ea"/>
                <a:cs typeface="+mj-cs"/>
                <a:sym typeface="Calibri"/>
              </a:defRPr>
            </a:lvl3pPr>
            <a:lvl4pPr marL="0" indent="0" algn="ctr">
              <a:lnSpc>
                <a:spcPct val="90000"/>
              </a:lnSpc>
              <a:buSzTx/>
              <a:buFontTx/>
              <a:buNone/>
              <a:defRPr sz="2400">
                <a:latin typeface="+mj-lt"/>
                <a:ea typeface="+mj-ea"/>
                <a:cs typeface="+mj-cs"/>
                <a:sym typeface="Calibri"/>
              </a:defRPr>
            </a:lvl4pPr>
            <a:lvl5pPr marL="0" indent="0" algn="ctr">
              <a:lnSpc>
                <a:spcPct val="90000"/>
              </a:lnSpc>
              <a:buSzTx/>
              <a:buFontTx/>
              <a:buNone/>
              <a:defRPr sz="24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4" name="标题文本"/>
          <p:cNvSpPr txBox="1"/>
          <p:nvPr>
            <p:ph type="body" sz="quarter" idx="21"/>
          </p:nvPr>
        </p:nvSpPr>
        <p:spPr>
          <a:xfrm>
            <a:off x="976758" y="327818"/>
            <a:ext cx="10743187" cy="549627"/>
          </a:xfrm>
          <a:prstGeom prst="rect">
            <a:avLst/>
          </a:prstGeom>
        </p:spPr>
        <p:txBody>
          <a:bodyPr anchor="ctr"/>
          <a:lstStyle/>
          <a:p>
            <a: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3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SzTx/>
              <a:buFont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  <a:lvl2pPr marL="0" indent="0">
              <a:lnSpc>
                <a:spcPct val="90000"/>
              </a:lnSpc>
              <a:buSzTx/>
              <a:buFont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2pPr>
            <a:lvl3pPr marL="0" indent="0">
              <a:lnSpc>
                <a:spcPct val="90000"/>
              </a:lnSpc>
              <a:buSzTx/>
              <a:buFont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3pPr>
            <a:lvl4pPr marL="0" indent="0">
              <a:lnSpc>
                <a:spcPct val="90000"/>
              </a:lnSpc>
              <a:buSzTx/>
              <a:buFont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4pPr>
            <a:lvl5pPr marL="0" indent="0">
              <a:lnSpc>
                <a:spcPct val="90000"/>
              </a:lnSpc>
              <a:buSzTx/>
              <a:buFontTx/>
              <a:buNone/>
              <a:defRPr sz="24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文本"/>
          <p:cNvSpPr txBox="1"/>
          <p:nvPr>
            <p:ph type="title"/>
          </p:nvPr>
        </p:nvSpPr>
        <p:spPr>
          <a:xfrm>
            <a:off x="191344" y="260767"/>
            <a:ext cx="11808001" cy="1080002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2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23900" indent="-266700"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8" indent="-320038"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1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1pPr>
            <a:lvl2pPr marL="0" indent="0">
              <a:lnSpc>
                <a:spcPct val="90000"/>
              </a:lnSpc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2pPr>
            <a:lvl3pPr marL="0" indent="0">
              <a:lnSpc>
                <a:spcPct val="90000"/>
              </a:lnSpc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3pPr>
            <a:lvl4pPr marL="0" indent="0">
              <a:lnSpc>
                <a:spcPct val="90000"/>
              </a:lnSpc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4pPr>
            <a:lvl5pPr marL="0" indent="0">
              <a:lnSpc>
                <a:spcPct val="90000"/>
              </a:lnSpc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2" name="文本占位符 4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标题文本"/>
          <p:cNvSpPr txBox="1"/>
          <p:nvPr>
            <p:ph type="title"/>
          </p:nvPr>
        </p:nvSpPr>
        <p:spPr>
          <a:xfrm>
            <a:off x="191344" y="260767"/>
            <a:ext cx="11808001" cy="1080002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200">
                <a:latin typeface="+mj-lt"/>
                <a:ea typeface="+mj-ea"/>
                <a:cs typeface="+mj-cs"/>
                <a:sym typeface="Calibri"/>
              </a:defRPr>
            </a:lvl1pPr>
            <a:lvl2pPr marL="718457" indent="-261257">
              <a:lnSpc>
                <a:spcPct val="90000"/>
              </a:lnSpc>
              <a:defRPr sz="3200">
                <a:latin typeface="+mj-lt"/>
                <a:ea typeface="+mj-ea"/>
                <a:cs typeface="+mj-cs"/>
                <a:sym typeface="Calibri"/>
              </a:defRPr>
            </a:lvl2pPr>
            <a:lvl3pPr marL="1219200" indent="-304800">
              <a:lnSpc>
                <a:spcPct val="90000"/>
              </a:lnSpc>
              <a:defRPr sz="3200">
                <a:latin typeface="+mj-lt"/>
                <a:ea typeface="+mj-ea"/>
                <a:cs typeface="+mj-cs"/>
                <a:sym typeface="Calibri"/>
              </a:defRPr>
            </a:lvl3pPr>
            <a:lvl4pPr marL="1737360" indent="-365760">
              <a:lnSpc>
                <a:spcPct val="90000"/>
              </a:lnSpc>
              <a:defRPr sz="3200">
                <a:latin typeface="+mj-lt"/>
                <a:ea typeface="+mj-ea"/>
                <a:cs typeface="+mj-cs"/>
                <a:sym typeface="Calibri"/>
              </a:defRPr>
            </a:lvl4pPr>
            <a:lvl5pPr marL="2194560" indent="-365760">
              <a:lnSpc>
                <a:spcPct val="90000"/>
              </a:lnSpc>
              <a:defRPr sz="32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文本占位符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defRPr sz="2800"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7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标题文本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6" name="图片占位符 2"/>
          <p:cNvSpPr/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buSzTx/>
              <a:buFont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1pPr>
            <a:lvl2pPr marL="0" indent="0">
              <a:lnSpc>
                <a:spcPct val="90000"/>
              </a:lnSpc>
              <a:buSzTx/>
              <a:buFont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2pPr>
            <a:lvl3pPr marL="0" indent="0">
              <a:lnSpc>
                <a:spcPct val="90000"/>
              </a:lnSpc>
              <a:buSzTx/>
              <a:buFont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3pPr>
            <a:lvl4pPr marL="0" indent="0">
              <a:lnSpc>
                <a:spcPct val="90000"/>
              </a:lnSpc>
              <a:buSzTx/>
              <a:buFont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4pPr>
            <a:lvl5pPr marL="0" indent="0">
              <a:lnSpc>
                <a:spcPct val="90000"/>
              </a:lnSpc>
              <a:buSzTx/>
              <a:buFontTx/>
              <a:buNone/>
              <a:defRPr sz="16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475439" y="1219200"/>
            <a:ext cx="11241123" cy="50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grpSp>
        <p:nvGrpSpPr>
          <p:cNvPr id="5" name="成组"/>
          <p:cNvGrpSpPr/>
          <p:nvPr/>
        </p:nvGrpSpPr>
        <p:grpSpPr>
          <a:xfrm>
            <a:off x="485548" y="441719"/>
            <a:ext cx="356293" cy="321827"/>
            <a:chOff x="0" y="0"/>
            <a:chExt cx="356291" cy="321826"/>
          </a:xfrm>
        </p:grpSpPr>
        <p:sp>
          <p:nvSpPr>
            <p:cNvPr id="3" name="矩形"/>
            <p:cNvSpPr/>
            <p:nvPr/>
          </p:nvSpPr>
          <p:spPr>
            <a:xfrm>
              <a:off x="-1" y="-1"/>
              <a:ext cx="282852" cy="248386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96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</a:p>
          </p:txBody>
        </p:sp>
        <p:sp>
          <p:nvSpPr>
            <p:cNvPr id="4" name="矩形"/>
            <p:cNvSpPr/>
            <p:nvPr/>
          </p:nvSpPr>
          <p:spPr>
            <a:xfrm>
              <a:off x="73441" y="73441"/>
              <a:ext cx="282851" cy="248386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</a:p>
          </p:txBody>
        </p:sp>
      </p:grpSp>
      <p:sp>
        <p:nvSpPr>
          <p:cNvPr id="6" name="标题文本"/>
          <p:cNvSpPr txBox="1"/>
          <p:nvPr>
            <p:ph type="title"/>
          </p:nvPr>
        </p:nvSpPr>
        <p:spPr>
          <a:xfrm>
            <a:off x="1826683" y="1371600"/>
            <a:ext cx="9753601" cy="465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7" name="幻灯片编号"/>
          <p:cNvSpPr txBox="1"/>
          <p:nvPr>
            <p:ph type="sldNum" sz="quarter" idx="2"/>
          </p:nvPr>
        </p:nvSpPr>
        <p:spPr>
          <a:xfrm>
            <a:off x="8467072" y="6221731"/>
            <a:ext cx="270528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6858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1430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6002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20574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565400" marR="0" indent="-2794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3022600" marR="0" indent="-2794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479800" marR="0" indent="-2794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3937000" marR="0" indent="-2794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200" u="none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Tahom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orum.qt.io/topic/66279/how-to-create-an-image-button/2" TargetMode="External"/><Relationship Id="rId3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csdn.net/fuyunzhishang1/article/details/48345381" TargetMode="External"/><Relationship Id="rId3" Type="http://schemas.openxmlformats.org/officeDocument/2006/relationships/image" Target="../media/image16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csdn.net/liitdar/article/details/81672870" TargetMode="External"/><Relationship Id="rId3" Type="http://schemas.openxmlformats.org/officeDocument/2006/relationships/hyperlink" Target="https://blog.csdn.net/tojohnonly/article/details/66481068" TargetMode="External"/><Relationship Id="rId4" Type="http://schemas.openxmlformats.org/officeDocument/2006/relationships/hyperlink" Target="https://blog.csdn.net/y601500359/article/details/41120991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rfc7946" TargetMode="External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0" b="15089"/>
          <a:stretch>
            <a:fillRect/>
          </a:stretch>
        </p:blipFill>
        <p:spPr>
          <a:xfrm>
            <a:off x="-11113" y="-15788"/>
            <a:ext cx="12214128" cy="6889576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矩形"/>
          <p:cNvSpPr/>
          <p:nvPr/>
        </p:nvSpPr>
        <p:spPr>
          <a:xfrm>
            <a:off x="9225" y="1502974"/>
            <a:ext cx="12173550" cy="3852052"/>
          </a:xfrm>
          <a:prstGeom prst="rect">
            <a:avLst/>
          </a:prstGeom>
          <a:solidFill>
            <a:srgbClr val="FFFFFF">
              <a:alpha val="47844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99" name="标题 1"/>
          <p:cNvSpPr txBox="1"/>
          <p:nvPr>
            <p:ph type="ctrTitle"/>
          </p:nvPr>
        </p:nvSpPr>
        <p:spPr>
          <a:xfrm>
            <a:off x="2744336" y="1312460"/>
            <a:ext cx="7766937" cy="1646304"/>
          </a:xfrm>
          <a:prstGeom prst="rect">
            <a:avLst/>
          </a:prstGeom>
        </p:spPr>
        <p:txBody>
          <a:bodyPr/>
          <a:lstStyle>
            <a:lvl1pPr>
              <a:defRPr b="1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mini-mapping</a:t>
            </a:r>
          </a:p>
        </p:txBody>
      </p:sp>
      <p:sp>
        <p:nvSpPr>
          <p:cNvPr id="100" name="副标题 2"/>
          <p:cNvSpPr txBox="1"/>
          <p:nvPr>
            <p:ph type="subTitle" sz="quarter" idx="1"/>
          </p:nvPr>
        </p:nvSpPr>
        <p:spPr>
          <a:xfrm>
            <a:off x="4855352" y="3717032"/>
            <a:ext cx="3544906" cy="1425367"/>
          </a:xfrm>
          <a:prstGeom prst="rect">
            <a:avLst/>
          </a:prstGeom>
        </p:spPr>
        <p:txBody>
          <a:bodyPr/>
          <a:lstStyle/>
          <a:p>
            <a:pPr defTabSz="743772">
              <a:lnSpc>
                <a:spcPct val="140000"/>
              </a:lnSpc>
              <a:spcBef>
                <a:spcPts val="700"/>
              </a:spcBef>
              <a:defRPr b="1" sz="2573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武汉大学 亢孟军</a:t>
            </a:r>
          </a:p>
          <a:p>
            <a:pPr defTabSz="743772">
              <a:lnSpc>
                <a:spcPct val="140000"/>
              </a:lnSpc>
              <a:spcBef>
                <a:spcPts val="700"/>
              </a:spcBef>
              <a:defRPr sz="2573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mengjunk@whu.edu.cn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QGIS GeoJSON文件导出"/>
          <p:cNvSpPr txBox="1"/>
          <p:nvPr>
            <p:ph type="body" sz="quarter" idx="1"/>
          </p:nvPr>
        </p:nvSpPr>
        <p:spPr>
          <a:xfrm>
            <a:off x="976758" y="327818"/>
            <a:ext cx="10743187" cy="54962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b="1" sz="2400"/>
            </a:lvl1pPr>
          </a:lstStyle>
          <a:p>
            <a:pPr/>
            <a:r>
              <a:t>QGIS GeoJSON文件导出</a:t>
            </a:r>
          </a:p>
        </p:txBody>
      </p:sp>
      <p:pic>
        <p:nvPicPr>
          <p:cNvPr id="13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117" y="1012606"/>
            <a:ext cx="6826082" cy="3776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41915" y="994071"/>
            <a:ext cx="4226313" cy="46738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地图配置结果"/>
          <p:cNvSpPr txBox="1"/>
          <p:nvPr>
            <p:ph type="body" sz="quarter" idx="1"/>
          </p:nvPr>
        </p:nvSpPr>
        <p:spPr>
          <a:xfrm>
            <a:off x="976758" y="327818"/>
            <a:ext cx="10743187" cy="54962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b="1" sz="2400"/>
            </a:lvl1pPr>
          </a:lstStyle>
          <a:p>
            <a:pPr/>
            <a:r>
              <a:t>地图配置结果</a:t>
            </a:r>
          </a:p>
        </p:txBody>
      </p:sp>
      <p:pic>
        <p:nvPicPr>
          <p:cNvPr id="13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57968" y="1074329"/>
            <a:ext cx="6876063" cy="4069322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qu.geojson + qu.sld = map"/>
          <p:cNvSpPr txBox="1"/>
          <p:nvPr/>
        </p:nvSpPr>
        <p:spPr>
          <a:xfrm>
            <a:off x="475438" y="5340537"/>
            <a:ext cx="11241124" cy="918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marL="228600" indent="-228600" algn="ctr">
              <a:lnSpc>
                <a:spcPct val="120000"/>
              </a:lnSpc>
              <a:spcBef>
                <a:spcPts val="1000"/>
              </a:spcBef>
              <a:buSzPct val="100000"/>
              <a:buFont typeface="Arial"/>
              <a:buChar char="•"/>
              <a:defRPr b="1" sz="2200"/>
            </a:lvl1pPr>
          </a:lstStyle>
          <a:p>
            <a:pPr/>
            <a:r>
              <a:t>qu.geojson + qu.sld = 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LD导出"/>
          <p:cNvSpPr txBox="1"/>
          <p:nvPr>
            <p:ph type="body" sz="quarter" idx="1"/>
          </p:nvPr>
        </p:nvSpPr>
        <p:spPr>
          <a:xfrm>
            <a:off x="976758" y="327818"/>
            <a:ext cx="10743187" cy="54962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b="1" sz="2400"/>
            </a:lvl1pPr>
          </a:lstStyle>
          <a:p>
            <a:pPr/>
            <a:r>
              <a:t>SLD导出</a:t>
            </a:r>
          </a:p>
        </p:txBody>
      </p:sp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1399" y="1213073"/>
            <a:ext cx="2988374" cy="3725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2307" y="1213073"/>
            <a:ext cx="4653611" cy="3725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78452" y="1213073"/>
            <a:ext cx="3282150" cy="3725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目标成果长这样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目标成果长这样</a:t>
            </a:r>
          </a:p>
        </p:txBody>
      </p:sp>
      <p:sp>
        <p:nvSpPr>
          <p:cNvPr id="145" name="数据配置完备，后续开始开发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数据配置完备，后续开始开发工作</a:t>
            </a:r>
          </a:p>
        </p:txBody>
      </p:sp>
      <p:pic>
        <p:nvPicPr>
          <p:cNvPr id="14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7000" y="1574800"/>
            <a:ext cx="6858000" cy="3708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打开文件：浏览到sld文件，打开文件、解析文献、渲染地图；…"/>
          <p:cNvSpPr txBox="1"/>
          <p:nvPr>
            <p:ph type="body" sz="half" idx="1"/>
          </p:nvPr>
        </p:nvSpPr>
        <p:spPr>
          <a:xfrm>
            <a:off x="475438" y="1219200"/>
            <a:ext cx="11241124" cy="185472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打开文件</a:t>
            </a:r>
            <a:r>
              <a:rPr b="0"/>
              <a:t>：浏览到sld文件，打开文件、解析文献、渲染地图；</a:t>
            </a:r>
            <a:endParaRPr b="0"/>
          </a:p>
          <a:p>
            <a:pPr>
              <a:defRPr b="1"/>
            </a:pPr>
            <a:r>
              <a:t>地图浏览</a:t>
            </a:r>
            <a:r>
              <a:rPr b="0"/>
              <a:t>：地图显示窗口默认操作，按下鼠标，移动地图；</a:t>
            </a:r>
            <a:endParaRPr b="0"/>
          </a:p>
          <a:p>
            <a:pPr>
              <a:defRPr b="1"/>
            </a:pPr>
            <a:r>
              <a:t>地图放大/缩小</a:t>
            </a:r>
            <a:r>
              <a:rPr b="0"/>
              <a:t>：地图窗口默认操作，滚轮缩放；</a:t>
            </a:r>
          </a:p>
        </p:txBody>
      </p:sp>
      <p:sp>
        <p:nvSpPr>
          <p:cNvPr id="149" name="主要功能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主要功能</a:t>
            </a:r>
          </a:p>
        </p:txBody>
      </p:sp>
      <p:sp>
        <p:nvSpPr>
          <p:cNvPr id="150" name="注意：…"/>
          <p:cNvSpPr txBox="1"/>
          <p:nvPr/>
        </p:nvSpPr>
        <p:spPr>
          <a:xfrm>
            <a:off x="569166" y="4221265"/>
            <a:ext cx="10743187" cy="1384299"/>
          </a:xfrm>
          <a:prstGeom prst="rect">
            <a:avLst/>
          </a:prstGeom>
          <a:ln w="127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ct val="130000"/>
              </a:lnSpc>
              <a:defRPr b="1"/>
            </a:pPr>
            <a:r>
              <a:t>注意：</a:t>
            </a:r>
          </a:p>
          <a:p>
            <a:pPr marL="228600" indent="-228600">
              <a:lnSpc>
                <a:spcPct val="130000"/>
              </a:lnSpc>
              <a:buSzPct val="100000"/>
              <a:buChar char="‣"/>
            </a:pPr>
            <a:r>
              <a:t>sld是符号配置文件，其中关联对应的空间数据</a:t>
            </a:r>
          </a:p>
          <a:p>
            <a:pPr marL="228600" indent="-228600">
              <a:lnSpc>
                <a:spcPct val="130000"/>
              </a:lnSpc>
              <a:buSzPct val="100000"/>
              <a:buChar char="‣"/>
            </a:pPr>
            <a:r>
              <a:t>该数据可以是shp、geojson或其他类型空间数据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QT Creator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 marL="208025" indent="-208025" defTabSz="832103">
              <a:spcBef>
                <a:spcPts val="900"/>
              </a:spcBef>
              <a:defRPr b="1" sz="2000"/>
            </a:pPr>
            <a:r>
              <a:t>QT Creator</a:t>
            </a:r>
          </a:p>
          <a:p>
            <a:pPr marL="208025" indent="-208025" defTabSz="832103">
              <a:spcBef>
                <a:spcPts val="900"/>
              </a:spcBef>
              <a:defRPr sz="2000"/>
            </a:pPr>
            <a:r>
              <a:t>Or </a:t>
            </a:r>
            <a:r>
              <a:rPr b="1"/>
              <a:t>visual studio + Qt</a:t>
            </a:r>
            <a:r>
              <a:t> 插件</a:t>
            </a:r>
          </a:p>
          <a:p>
            <a:pPr marL="208025" indent="-208025" defTabSz="832103">
              <a:spcBef>
                <a:spcPts val="900"/>
              </a:spcBef>
              <a:defRPr sz="2000"/>
            </a:pPr>
            <a:r>
              <a:t>可参考我的另外一个ppt</a:t>
            </a:r>
          </a:p>
          <a:p>
            <a:pPr marL="208025" indent="-208025" defTabSz="832103">
              <a:spcBef>
                <a:spcPts val="900"/>
              </a:spcBef>
              <a:defRPr sz="2000"/>
            </a:pPr>
          </a:p>
          <a:p>
            <a:pPr marL="208025" indent="-208025" defTabSz="832103">
              <a:spcBef>
                <a:spcPts val="900"/>
              </a:spcBef>
              <a:defRPr sz="2000"/>
            </a:pPr>
          </a:p>
          <a:p>
            <a:pPr marL="208025" indent="-208025" defTabSz="832103">
              <a:spcBef>
                <a:spcPts val="900"/>
              </a:spcBef>
              <a:defRPr sz="2000"/>
            </a:pPr>
          </a:p>
          <a:p>
            <a:pPr marL="208025" indent="-208025" defTabSz="832103">
              <a:spcBef>
                <a:spcPts val="900"/>
              </a:spcBef>
              <a:defRPr sz="2000"/>
            </a:pPr>
          </a:p>
          <a:p>
            <a:pPr marL="208025" indent="-208025" defTabSz="832103">
              <a:spcBef>
                <a:spcPts val="900"/>
              </a:spcBef>
              <a:defRPr sz="2000"/>
            </a:pPr>
            <a:r>
              <a:t>注意：</a:t>
            </a:r>
          </a:p>
          <a:p>
            <a:pPr marL="208025" indent="-208025" defTabSz="832103">
              <a:spcBef>
                <a:spcPts val="900"/>
              </a:spcBef>
              <a:defRPr b="1" sz="2000">
                <a:solidFill>
                  <a:srgbClr val="0433FF"/>
                </a:solidFill>
              </a:defRPr>
            </a:pPr>
            <a:r>
              <a:t>QT Creator 是IDE，其作用类似visual studio</a:t>
            </a:r>
          </a:p>
          <a:p>
            <a:pPr marL="208025" indent="-208025" defTabSz="832103">
              <a:spcBef>
                <a:spcPts val="900"/>
              </a:spcBef>
              <a:defRPr b="1" sz="2000">
                <a:solidFill>
                  <a:srgbClr val="FF2600"/>
                </a:solidFill>
              </a:defRPr>
            </a:pPr>
            <a:r>
              <a:t>那么qt是什么？</a:t>
            </a:r>
          </a:p>
        </p:txBody>
      </p:sp>
      <p:sp>
        <p:nvSpPr>
          <p:cNvPr id="153" name="开发环境配置的两种方式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开发环境配置的两种方式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Qt is a free and open-source widget toolkit for creating graphical user interfaces as  well as cross -platform applications that run on various software and hardware  platforms such as Linux, Windows, macOS;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 marL="4267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Qt is a </a:t>
            </a:r>
            <a:r>
              <a:rPr b="1"/>
              <a:t>free</a:t>
            </a:r>
            <a:r>
              <a:t> and </a:t>
            </a:r>
            <a:r>
              <a:rPr b="1"/>
              <a:t>open-source </a:t>
            </a:r>
            <a:r>
              <a:rPr b="1">
                <a:solidFill>
                  <a:srgbClr val="FF2600"/>
                </a:solidFill>
              </a:rPr>
              <a:t>widget toolkit</a:t>
            </a:r>
            <a:r>
              <a:t> for creating graphical user interfaces as  well as cross -platform applications that run on various software and hardware  platforms such as Linux, Windows, macOS;</a:t>
            </a:r>
          </a:p>
          <a:p>
            <a:pPr marL="4267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Qt is currently being developed by The Qt Company</a:t>
            </a:r>
          </a:p>
          <a:p>
            <a:pPr marL="426719" indent="-426719" defTabSz="355600">
              <a:lnSpc>
                <a:spcPct val="140000"/>
              </a:lnSpc>
              <a:spcBef>
                <a:spcPts val="2000"/>
              </a:spcBef>
              <a:buFont typeface="Menlo Regular"/>
              <a:defRPr b="1">
                <a:solidFill>
                  <a:srgbClr val="0433FF"/>
                </a:solidFill>
              </a:defRPr>
            </a:pPr>
            <a:r>
              <a:t>简单说</a:t>
            </a:r>
          </a:p>
          <a:p>
            <a:pPr lvl="4" marL="8839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Qt 是一个跨平台的C++库；</a:t>
            </a:r>
          </a:p>
          <a:p>
            <a:pPr lvl="4" marL="8839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支持界面设计（GUI）</a:t>
            </a:r>
          </a:p>
          <a:p>
            <a:pPr lvl="4" marL="8839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也支持网络编程、多线程、数据库连接、视频音频等相关的功能</a:t>
            </a:r>
          </a:p>
          <a:p>
            <a:pPr lvl="4" marL="883919" indent="-426719" defTabSz="355600">
              <a:lnSpc>
                <a:spcPct val="140000"/>
              </a:lnSpc>
              <a:spcBef>
                <a:spcPts val="0"/>
              </a:spcBef>
              <a:buFont typeface="Menlo Regular"/>
            </a:pPr>
            <a:r>
              <a:t>QT Creator完美集成了Qt库</a:t>
            </a:r>
          </a:p>
        </p:txBody>
      </p:sp>
      <p:sp>
        <p:nvSpPr>
          <p:cNvPr id="156" name="什么是Q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什么是QT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1433" y="1265705"/>
            <a:ext cx="6967854" cy="3985591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选择widgets application,后续填上必须的其他信息，即可生成空白项目"/>
          <p:cNvSpPr txBox="1"/>
          <p:nvPr>
            <p:ph type="body" sz="quarter" idx="1"/>
          </p:nvPr>
        </p:nvSpPr>
        <p:spPr>
          <a:xfrm>
            <a:off x="7539070" y="1167683"/>
            <a:ext cx="4075892" cy="1232879"/>
          </a:xfrm>
          <a:prstGeom prst="rect">
            <a:avLst/>
          </a:prstGeom>
        </p:spPr>
        <p:txBody>
          <a:bodyPr/>
          <a:lstStyle>
            <a:lvl1pPr marL="217170" indent="-217170" defTabSz="868680">
              <a:spcBef>
                <a:spcPts val="900"/>
              </a:spcBef>
              <a:defRPr sz="1900"/>
            </a:lvl1pPr>
          </a:lstStyle>
          <a:p>
            <a:pPr/>
            <a:r>
              <a:t>选择widgets application,后续填上必须的其他信息，即可生成空白项目</a:t>
            </a:r>
          </a:p>
        </p:txBody>
      </p:sp>
      <p:sp>
        <p:nvSpPr>
          <p:cNvPr id="160" name="以QT Creator为例说明开发流程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以QT Creator为例说明开发流程</a:t>
            </a:r>
          </a:p>
        </p:txBody>
      </p:sp>
      <p:pic>
        <p:nvPicPr>
          <p:cNvPr id="16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00230" y="3732200"/>
            <a:ext cx="3756770" cy="3024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这是运行后的样子"/>
          <p:cNvSpPr txBox="1"/>
          <p:nvPr/>
        </p:nvSpPr>
        <p:spPr>
          <a:xfrm>
            <a:off x="5129529" y="6299954"/>
            <a:ext cx="1932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1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这是运行后的样子</a:t>
            </a:r>
          </a:p>
        </p:txBody>
      </p:sp>
      <p:sp>
        <p:nvSpPr>
          <p:cNvPr id="163" name="线条"/>
          <p:cNvSpPr/>
          <p:nvPr/>
        </p:nvSpPr>
        <p:spPr>
          <a:xfrm flipV="1">
            <a:off x="6908798" y="5753454"/>
            <a:ext cx="1046264" cy="774347"/>
          </a:xfrm>
          <a:prstGeom prst="line">
            <a:avLst/>
          </a:prstGeom>
          <a:ln w="25400">
            <a:solidFill>
              <a:srgbClr val="FF260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正文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界面设计，“拖拖拉拉”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界面设计，“拖拖拉拉”</a:t>
            </a:r>
          </a:p>
        </p:txBody>
      </p:sp>
      <p:pic>
        <p:nvPicPr>
          <p:cNvPr id="16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1060450"/>
            <a:ext cx="3667136" cy="1704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13583" y="1063672"/>
            <a:ext cx="6752843" cy="3869489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双击上面这个文件，…"/>
          <p:cNvSpPr txBox="1"/>
          <p:nvPr/>
        </p:nvSpPr>
        <p:spPr>
          <a:xfrm>
            <a:off x="1192528" y="3351530"/>
            <a:ext cx="2687610" cy="1361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50000"/>
              </a:lnSpc>
              <a:defRPr b="1" sz="1800">
                <a:latin typeface="+mj-lt"/>
                <a:ea typeface="+mj-ea"/>
                <a:cs typeface="+mj-cs"/>
                <a:sym typeface="Calibri"/>
              </a:defRPr>
            </a:pPr>
            <a:r>
              <a:t>双击上面这个文件，</a:t>
            </a:r>
          </a:p>
          <a:p>
            <a:pPr>
              <a:lnSpc>
                <a:spcPct val="150000"/>
              </a:lnSpc>
              <a:defRPr b="1" sz="1800">
                <a:latin typeface="+mj-lt"/>
                <a:ea typeface="+mj-ea"/>
                <a:cs typeface="+mj-cs"/>
                <a:sym typeface="Calibri"/>
              </a:defRPr>
            </a:pPr>
            <a:r>
              <a:t>就进入到右边这个界面，</a:t>
            </a:r>
          </a:p>
          <a:p>
            <a:pPr>
              <a:lnSpc>
                <a:spcPct val="150000"/>
              </a:lnSpc>
              <a:defRPr b="1" sz="1800">
                <a:latin typeface="+mj-lt"/>
                <a:ea typeface="+mj-ea"/>
                <a:cs typeface="+mj-cs"/>
                <a:sym typeface="Calibri"/>
              </a:defRPr>
            </a:pPr>
            <a:r>
              <a:t>拖拖拉拉设计好界面</a:t>
            </a:r>
          </a:p>
        </p:txBody>
      </p:sp>
      <p:sp>
        <p:nvSpPr>
          <p:cNvPr id="170" name="线条"/>
          <p:cNvSpPr/>
          <p:nvPr/>
        </p:nvSpPr>
        <p:spPr>
          <a:xfrm flipV="1">
            <a:off x="2070099" y="2616348"/>
            <a:ext cx="2" cy="764138"/>
          </a:xfrm>
          <a:prstGeom prst="line">
            <a:avLst/>
          </a:prstGeom>
          <a:ln w="25400">
            <a:solidFill>
              <a:srgbClr val="FF260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1" name="线条"/>
          <p:cNvSpPr/>
          <p:nvPr/>
        </p:nvSpPr>
        <p:spPr>
          <a:xfrm>
            <a:off x="3518441" y="4032250"/>
            <a:ext cx="1404370" cy="0"/>
          </a:xfrm>
          <a:prstGeom prst="line">
            <a:avLst/>
          </a:prstGeom>
          <a:ln w="25400">
            <a:solidFill>
              <a:srgbClr val="FF260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一个button…"/>
          <p:cNvSpPr txBox="1"/>
          <p:nvPr>
            <p:ph type="body" sz="half" idx="1"/>
          </p:nvPr>
        </p:nvSpPr>
        <p:spPr>
          <a:xfrm>
            <a:off x="8206316" y="1092200"/>
            <a:ext cx="3472146" cy="5040001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一个button</a:t>
            </a:r>
          </a:p>
          <a:p>
            <a:pPr marL="0" indent="0">
              <a:buSzTx/>
              <a:buNone/>
              <a:defRPr sz="1800"/>
            </a:pPr>
            <a:r>
              <a:t>可以参考</a:t>
            </a:r>
            <a:r>
              <a: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https://forum.qt.io/topic/66279/how-to-create-an-image-button/2</a:t>
            </a:r>
            <a:r>
              <a:rPr sz="1600"/>
              <a:t> </a:t>
            </a:r>
            <a:r>
              <a:t>设计为image button</a:t>
            </a:r>
            <a:r>
              <a:rPr sz="1600"/>
              <a:t>；</a:t>
            </a:r>
            <a:endParaRPr sz="1600"/>
          </a:p>
          <a:p>
            <a:pPr>
              <a:spcBef>
                <a:spcPts val="2000"/>
              </a:spcBef>
              <a:defRPr b="1"/>
            </a:pPr>
            <a:r>
              <a:t>一个OpenGL Widget</a:t>
            </a:r>
          </a:p>
          <a:p>
            <a:pPr lvl="1" marL="0" indent="0">
              <a:buSzTx/>
              <a:buNone/>
              <a:defRPr sz="1800"/>
            </a:pPr>
            <a:r>
              <a:t>qt中封装了opengl的窗口，使用较为简单</a:t>
            </a:r>
          </a:p>
        </p:txBody>
      </p:sp>
      <p:sp>
        <p:nvSpPr>
          <p:cNvPr id="174" name="添加了两个控件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添加了两个控件</a:t>
            </a:r>
          </a:p>
        </p:txBody>
      </p:sp>
      <p:pic>
        <p:nvPicPr>
          <p:cNvPr id="17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4756" y="1116343"/>
            <a:ext cx="7579288" cy="4343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解析空间数据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解析空间数据</a:t>
            </a:r>
          </a:p>
          <a:p>
            <a:pPr/>
            <a:r>
              <a:t>绘制地图</a:t>
            </a:r>
          </a:p>
          <a:p>
            <a:pPr/>
            <a:r>
              <a:t>OpenGL图形绘制接口</a:t>
            </a:r>
          </a:p>
          <a:p>
            <a:pPr/>
            <a:r>
              <a:t>QT开发框架</a:t>
            </a:r>
          </a:p>
        </p:txBody>
      </p:sp>
      <p:sp>
        <p:nvSpPr>
          <p:cNvPr id="103" name="任务描述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任务描述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t 中通过信号和槽实现用户界面和事件的绑定，可参考…"/>
          <p:cNvSpPr txBox="1"/>
          <p:nvPr>
            <p:ph type="body" sz="quarter" idx="1"/>
          </p:nvPr>
        </p:nvSpPr>
        <p:spPr>
          <a:xfrm>
            <a:off x="4219954" y="1231900"/>
            <a:ext cx="7496607" cy="1744549"/>
          </a:xfrm>
          <a:prstGeom prst="rect">
            <a:avLst/>
          </a:prstGeom>
        </p:spPr>
        <p:txBody>
          <a:bodyPr/>
          <a:lstStyle/>
          <a:p>
            <a:pPr/>
            <a:r>
              <a:t>Qt 中通过信号和槽实现用户界面和事件的绑定，可参考</a:t>
            </a:r>
          </a:p>
          <a:p>
            <a:pPr marL="0" indent="0">
              <a:buSzTx/>
              <a:buNone/>
              <a:defRPr sz="16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https://blog.csdn.net/fuyunzhishang1/article/details/48345381</a:t>
            </a:r>
          </a:p>
          <a:p>
            <a:pPr>
              <a:defRPr b="1"/>
            </a:pPr>
            <a:r>
              <a:t>故，各位的代码就是通过在槽中和界面构建关联</a:t>
            </a:r>
          </a:p>
        </p:txBody>
      </p:sp>
      <p:sp>
        <p:nvSpPr>
          <p:cNvPr id="178" name="分别为两个控件添加事件响应代码，即可完成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分别为两个控件添加事件响应代码，即可完成工作</a:t>
            </a:r>
          </a:p>
        </p:txBody>
      </p:sp>
      <p:pic>
        <p:nvPicPr>
          <p:cNvPr id="17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6250" y="1206500"/>
            <a:ext cx="3606082" cy="422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所谓不知即是学问，同学们加油吧"/>
          <p:cNvSpPr txBox="1"/>
          <p:nvPr/>
        </p:nvSpPr>
        <p:spPr>
          <a:xfrm>
            <a:off x="4010281" y="5759056"/>
            <a:ext cx="4676139" cy="510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2400">
                <a:solidFill>
                  <a:srgbClr val="FF2600"/>
                </a:solidFill>
              </a:defRPr>
            </a:lvl1pPr>
          </a:lstStyle>
          <a:p>
            <a:pPr/>
            <a:r>
              <a:t>所谓不知即是学问，同学们加油吧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接下来完成代码逻辑和UI结合的工作"/>
          <p:cNvSpPr txBox="1"/>
          <p:nvPr/>
        </p:nvSpPr>
        <p:spPr>
          <a:xfrm>
            <a:off x="3605531" y="2694007"/>
            <a:ext cx="4980939" cy="510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sz="2400">
                <a:solidFill>
                  <a:srgbClr val="0433FF"/>
                </a:solidFill>
              </a:defRPr>
            </a:lvl1pPr>
          </a:lstStyle>
          <a:p>
            <a:pPr/>
            <a:r>
              <a:t>接下来完成代码逻辑和UI结合的工作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标题文本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主要类结构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Qt 中通过信号和槽实现用户界面和事件的绑定，可参考…"/>
          <p:cNvSpPr txBox="1"/>
          <p:nvPr>
            <p:ph type="body" sz="quarter" idx="1"/>
          </p:nvPr>
        </p:nvSpPr>
        <p:spPr>
          <a:xfrm>
            <a:off x="472054" y="877445"/>
            <a:ext cx="11247892" cy="1026001"/>
          </a:xfrm>
          <a:prstGeom prst="rect">
            <a:avLst/>
          </a:prstGeom>
        </p:spPr>
        <p:txBody>
          <a:bodyPr/>
          <a:lstStyle/>
          <a:p>
            <a:pPr/>
            <a:r>
              <a:t>为按钮添加点击响应事件：双击</a:t>
            </a:r>
            <a:r>
              <a:t>clicked</a:t>
            </a:r>
            <a:r>
              <a:t>进入响应函数，在函数内添加事件代码，如添加浏览打开文件</a:t>
            </a:r>
            <a:r>
              <a:t>/</a:t>
            </a:r>
            <a:r>
              <a:t>文件夹对话框代码。</a:t>
            </a:r>
          </a:p>
        </p:txBody>
      </p:sp>
      <p:sp>
        <p:nvSpPr>
          <p:cNvPr id="187" name="分别为两个控件添加事件响应代码，即可完成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分别为两个控件添加事件响应代码，即可完成工作</a:t>
            </a:r>
          </a:p>
        </p:txBody>
      </p:sp>
      <p:pic>
        <p:nvPicPr>
          <p:cNvPr id="188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rcRect l="0" t="0" r="13792" b="0"/>
          <a:stretch>
            <a:fillRect/>
          </a:stretch>
        </p:blipFill>
        <p:spPr>
          <a:xfrm>
            <a:off x="505383" y="2139080"/>
            <a:ext cx="5623946" cy="32761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图片 3" descr="图片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0842" y="2680858"/>
            <a:ext cx="6073391" cy="2466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Qt 中通过信号和槽实现用户界面和事件的绑定，可参考…"/>
          <p:cNvSpPr txBox="1"/>
          <p:nvPr>
            <p:ph type="body" sz="half" idx="1"/>
          </p:nvPr>
        </p:nvSpPr>
        <p:spPr>
          <a:xfrm>
            <a:off x="229459" y="1362636"/>
            <a:ext cx="4706436" cy="3731878"/>
          </a:xfrm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在新建的绘图类中重写三个</a:t>
            </a:r>
            <a:r>
              <a:t>opengl</a:t>
            </a:r>
            <a:r>
              <a:t>基本函数</a:t>
            </a:r>
            <a:r>
              <a:t>initializeGL</a:t>
            </a:r>
            <a:r>
              <a:t>、</a:t>
            </a:r>
            <a:r>
              <a:t>paintGL </a:t>
            </a:r>
            <a:r>
              <a:t>和</a:t>
            </a:r>
            <a:r>
              <a:t>resizeGL</a:t>
            </a:r>
            <a:r>
              <a:t>，并将窗口部件提升为写好的类，即可将类与部件关联起来。</a:t>
            </a:r>
          </a:p>
          <a:p>
            <a:pPr>
              <a:defRPr sz="2000"/>
            </a:pPr>
            <a:r>
              <a:t>剩下的工作即是需要根据读取的数据来绘制界面上</a:t>
            </a:r>
            <a:r>
              <a:t>OpenGLWidget</a:t>
            </a:r>
            <a:r>
              <a:t>的内容。</a:t>
            </a:r>
          </a:p>
        </p:txBody>
      </p:sp>
      <p:sp>
        <p:nvSpPr>
          <p:cNvPr id="192" name="分别为两个控件添加事件响应代码，即可完成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构建绘图类</a:t>
            </a:r>
          </a:p>
        </p:txBody>
      </p:sp>
      <p:pic>
        <p:nvPicPr>
          <p:cNvPr id="193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2236" y="1039095"/>
            <a:ext cx="6778874" cy="5179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Qt 中通过信号和槽实现用户界面和事件的绑定，可参考…"/>
          <p:cNvSpPr txBox="1"/>
          <p:nvPr>
            <p:ph type="body" sz="quarter" idx="1"/>
          </p:nvPr>
        </p:nvSpPr>
        <p:spPr>
          <a:xfrm>
            <a:off x="854958" y="1297321"/>
            <a:ext cx="10482083" cy="680768"/>
          </a:xfrm>
          <a:prstGeom prst="rect">
            <a:avLst/>
          </a:prstGeom>
        </p:spPr>
        <p:txBody>
          <a:bodyPr/>
          <a:lstStyle/>
          <a:p>
            <a:pPr marL="221742" indent="-221742" defTabSz="886968">
              <a:spcBef>
                <a:spcPts val="900"/>
              </a:spcBef>
              <a:defRPr sz="1940"/>
            </a:pPr>
            <a:r>
              <a:t>在新建的绘图类中添加传递数据函数，在数据传递完成后，调用</a:t>
            </a:r>
            <a:r>
              <a:t>opengl</a:t>
            </a:r>
            <a:r>
              <a:t>的重绘函数进行重绘。</a:t>
            </a:r>
          </a:p>
        </p:txBody>
      </p:sp>
      <p:sp>
        <p:nvSpPr>
          <p:cNvPr id="196" name="分别为两个控件添加事件响应代码，即可完成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构建绘图类</a:t>
            </a:r>
          </a:p>
        </p:txBody>
      </p:sp>
      <p:pic>
        <p:nvPicPr>
          <p:cNvPr id="197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5231" y="2225000"/>
            <a:ext cx="7485715" cy="3714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Qt 中通过信号和槽实现用户界面和事件的绑定，可参考…"/>
          <p:cNvSpPr txBox="1"/>
          <p:nvPr>
            <p:ph type="body" sz="half" idx="1"/>
          </p:nvPr>
        </p:nvSpPr>
        <p:spPr>
          <a:xfrm>
            <a:off x="479631" y="1289176"/>
            <a:ext cx="5829243" cy="3458283"/>
          </a:xfrm>
          <a:prstGeom prst="rect">
            <a:avLst/>
          </a:prstGeom>
        </p:spPr>
        <p:txBody>
          <a:bodyPr/>
          <a:lstStyle/>
          <a:p>
            <a:pPr marL="381000" indent="-381000">
              <a:buAutoNum type="romanUcPeriod" startAt="1"/>
            </a:pPr>
            <a:r>
              <a:t>在</a:t>
            </a:r>
            <a:r>
              <a:t>UI</a:t>
            </a:r>
            <a:r>
              <a:t>窗体</a:t>
            </a:r>
            <a:r>
              <a:rPr b="1">
                <a:solidFill>
                  <a:srgbClr val="941100"/>
                </a:solidFill>
              </a:rPr>
              <a:t>拖拽加入需要用到的控件</a:t>
            </a:r>
            <a:r>
              <a:t>，如按钮</a:t>
            </a:r>
          </a:p>
          <a:p>
            <a:pPr marL="381000" indent="-381000">
              <a:buAutoNum type="romanUcPeriod" startAt="1"/>
            </a:pPr>
            <a:r>
              <a:rPr b="1">
                <a:solidFill>
                  <a:srgbClr val="941100"/>
                </a:solidFill>
              </a:rPr>
              <a:t>新建控件类文件</a:t>
            </a:r>
            <a:r>
              <a:t>，例如，新建</a:t>
            </a:r>
            <a:r>
              <a:t>CMyPushButton</a:t>
            </a:r>
            <a:r>
              <a:t>类继承自</a:t>
            </a:r>
            <a:r>
              <a:t>QPushButton</a:t>
            </a:r>
          </a:p>
          <a:p>
            <a:pPr marL="381000" indent="-381000">
              <a:buAutoNum type="romanUcPeriod" startAt="1"/>
            </a:pPr>
            <a:r>
              <a:t>在新建的控件类中编写自定义代码</a:t>
            </a:r>
          </a:p>
          <a:p>
            <a:pPr marL="381000" indent="-381000">
              <a:buAutoNum type="romanUcPeriod" startAt="1"/>
            </a:pPr>
            <a:r>
              <a:t>使用</a:t>
            </a:r>
            <a:r>
              <a:rPr b="1">
                <a:solidFill>
                  <a:srgbClr val="941100"/>
                </a:solidFill>
              </a:rPr>
              <a:t>提升窗口部件提升</a:t>
            </a:r>
            <a:r>
              <a:t>，将新建的类与控件绑定</a:t>
            </a:r>
          </a:p>
        </p:txBody>
      </p:sp>
      <p:sp>
        <p:nvSpPr>
          <p:cNvPr id="200" name="分别为两个控件添加事件响应代码，即可完成工作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pPr>
            <a:r>
              <a:t>补充：在</a:t>
            </a:r>
            <a:r>
              <a:t>Qt</a:t>
            </a:r>
            <a:r>
              <a:t>中使用自定义控件</a:t>
            </a:r>
          </a:p>
        </p:txBody>
      </p:sp>
      <p:pic>
        <p:nvPicPr>
          <p:cNvPr id="201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79348" y="1353800"/>
            <a:ext cx="3521919" cy="33290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文本占位符 1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Json</a:t>
            </a:r>
            <a:r>
              <a:t>文件读写：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https://blog.csdn.net/liitdar/article/details/81672870</a:t>
            </a:r>
          </a:p>
          <a:p>
            <a:pPr/>
            <a:r>
              <a:t>XML</a:t>
            </a:r>
            <a:r>
              <a:t>文件读取：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https://blog.csdn.net/tojohnonly/article/details/66481068</a:t>
            </a:r>
          </a:p>
          <a:p>
            <a:pPr/>
            <a:r>
              <a:t>OpenGL</a:t>
            </a:r>
            <a:r>
              <a:t>绘图：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 https://blog.csdn.net/y601500359/article/details/41120991</a:t>
            </a:r>
          </a:p>
        </p:txBody>
      </p:sp>
      <p:sp>
        <p:nvSpPr>
          <p:cNvPr id="204" name="文本占位符 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参考资料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空间数据GeoJSON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空间数据GeoJSON</a:t>
            </a:r>
          </a:p>
          <a:p>
            <a:pPr/>
            <a:r>
              <a:t>地图样式文件Styled Layer Description</a:t>
            </a:r>
          </a:p>
        </p:txBody>
      </p:sp>
      <p:sp>
        <p:nvSpPr>
          <p:cNvPr id="106" name="数据描述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数据描述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2人一组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2人一组</a:t>
            </a:r>
          </a:p>
          <a:p>
            <a:pPr/>
            <a:r>
              <a:t>任务完成后提交：实验报告（每人一份）、技术方案、源码、软件操作录屏</a:t>
            </a:r>
          </a:p>
        </p:txBody>
      </p:sp>
      <p:sp>
        <p:nvSpPr>
          <p:cNvPr id="109" name="实习要求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实习要求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eoJSON is a format for encoding a variety of geographic data structures.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/>
            <a:r>
              <a:t>GeoJSON is a format for encoding a variety of geographic data structures.</a:t>
            </a:r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>
              <a:defRPr b="1"/>
            </a:pPr>
            <a:r>
              <a:t>supported geometry types：</a:t>
            </a:r>
            <a:r>
              <a:rPr b="0"/>
              <a:t>Point, LineString, Polygon, MultiPoint, MultiLineString,MultiPolygon</a:t>
            </a:r>
            <a:endParaRPr b="0"/>
          </a:p>
          <a:p>
            <a:pPr>
              <a:spcBef>
                <a:spcPts val="3700"/>
              </a:spcBef>
              <a:defRPr sz="2000"/>
            </a:pPr>
            <a:r>
              <a:t>ref: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https://tools.ietf.org/html/rfc7946</a:t>
            </a:r>
          </a:p>
        </p:txBody>
      </p:sp>
      <p:sp>
        <p:nvSpPr>
          <p:cNvPr id="112" name="GeoJS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GeoJSON</a:t>
            </a:r>
          </a:p>
        </p:txBody>
      </p:sp>
      <p:pic>
        <p:nvPicPr>
          <p:cNvPr id="11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01211" y="1730892"/>
            <a:ext cx="3949703" cy="24638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he OpenGIS Styled Layer Descriptor (SLD) Profile of the OpenGIS Web Map Service (WMS) Encoding Standard defines an encoding that extends the WMS standard to allow user-defined symbolization and coloring of geographic feature and coverage data.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The OpenGIS Styled Layer Descriptor (SLD) Profile of the OpenGIS Web Map Service (WMS)</a:t>
            </a:r>
            <a:r>
              <a:rPr b="0"/>
              <a:t> Encoding Standard defines an encoding that extends the WMS standard to allow </a:t>
            </a:r>
            <a:r>
              <a:rPr>
                <a:solidFill>
                  <a:srgbClr val="941100"/>
                </a:solidFill>
              </a:rPr>
              <a:t>user-defined symbolization and coloring</a:t>
            </a:r>
            <a:r>
              <a:rPr b="0"/>
              <a:t> of geographic feature and coverage data.</a:t>
            </a:r>
          </a:p>
        </p:txBody>
      </p:sp>
      <p:sp>
        <p:nvSpPr>
          <p:cNvPr id="116" name="Styled layer descrip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Styled layer description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373" y="1205049"/>
            <a:ext cx="4806615" cy="4112676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tyled layer description"/>
          <p:cNvSpPr txBox="1"/>
          <p:nvPr>
            <p:ph type="body" sz="quarter" idx="1"/>
          </p:nvPr>
        </p:nvSpPr>
        <p:spPr>
          <a:xfrm>
            <a:off x="976758" y="327818"/>
            <a:ext cx="10743187" cy="54962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None/>
              <a:defRPr b="1" sz="2400"/>
            </a:lvl1pPr>
          </a:lstStyle>
          <a:p>
            <a:pPr/>
            <a:r>
              <a:t>Styled layer description</a:t>
            </a:r>
          </a:p>
        </p:txBody>
      </p:sp>
      <p:sp>
        <p:nvSpPr>
          <p:cNvPr id="120" name="文本框 3"/>
          <p:cNvSpPr txBox="1"/>
          <p:nvPr/>
        </p:nvSpPr>
        <p:spPr>
          <a:xfrm>
            <a:off x="5361668" y="2618003"/>
            <a:ext cx="1797407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600">
                <a:latin typeface="+mj-lt"/>
                <a:ea typeface="+mj-ea"/>
                <a:cs typeface="+mj-cs"/>
                <a:sym typeface="Calibri"/>
              </a:defRPr>
            </a:pPr>
            <a:r>
              <a:t>Sld</a:t>
            </a:r>
            <a:r>
              <a:t>文件从本质上讲</a:t>
            </a:r>
            <a:br/>
            <a:r>
              <a:t>是一种</a:t>
            </a:r>
            <a:r>
              <a:t>xml</a:t>
            </a:r>
            <a:r>
              <a:t>文件</a:t>
            </a:r>
          </a:p>
        </p:txBody>
      </p:sp>
      <p:pic>
        <p:nvPicPr>
          <p:cNvPr id="121" name="图片 4" descr="图片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21364" y="1030671"/>
            <a:ext cx="4254624" cy="4287053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文本框 7"/>
          <p:cNvSpPr txBox="1"/>
          <p:nvPr/>
        </p:nvSpPr>
        <p:spPr>
          <a:xfrm>
            <a:off x="5336823" y="3655224"/>
            <a:ext cx="1856937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600">
                <a:latin typeface="+mj-lt"/>
                <a:ea typeface="+mj-ea"/>
                <a:cs typeface="+mj-cs"/>
                <a:sym typeface="Calibri"/>
              </a:defRPr>
            </a:pPr>
            <a:r>
              <a:t>在</a:t>
            </a:r>
            <a:r>
              <a:t>xml</a:t>
            </a:r>
            <a:r>
              <a:t>编辑器中打开</a:t>
            </a:r>
            <a:br/>
            <a:r>
              <a:t>所给的</a:t>
            </a:r>
            <a:r>
              <a:t>sld</a:t>
            </a:r>
            <a:r>
              <a:t>文件</a:t>
            </a:r>
          </a:p>
        </p:txBody>
      </p:sp>
      <p:sp>
        <p:nvSpPr>
          <p:cNvPr id="123" name="箭头: 右 5"/>
          <p:cNvSpPr/>
          <p:nvPr/>
        </p:nvSpPr>
        <p:spPr>
          <a:xfrm>
            <a:off x="5578597" y="3174197"/>
            <a:ext cx="1221698" cy="35273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pen Graphics Library, 开放图形库，是用于渲染2D、3D矢量图形的跨语言、跨平台的应用程序编程接口（API）。这个接口由近350个不同的函数调用组成，用来绘制从简单的图形比特到复杂的三维景象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941100"/>
                </a:solidFill>
              </a:defRPr>
            </a:pPr>
            <a:r>
              <a:t>Open Graphics Library</a:t>
            </a:r>
            <a:r>
              <a:rPr b="0"/>
              <a:t>, </a:t>
            </a:r>
            <a:r>
              <a:t>开放图形库</a:t>
            </a:r>
            <a:r>
              <a:rPr b="0">
                <a:solidFill>
                  <a:srgbClr val="000000"/>
                </a:solidFill>
              </a:rPr>
              <a:t>，是用于渲染2D、3D矢量图形的跨语言、跨平台的应用程序编程接口（API）。这个接口由近350个不同的函数调用组成，用来绘制从简单的图形比特到复杂的三维景象</a:t>
            </a:r>
          </a:p>
        </p:txBody>
      </p:sp>
      <p:sp>
        <p:nvSpPr>
          <p:cNvPr id="126" name="OpenG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OpenGL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QT, 是一个1991年由Qt Company开发的跨平台C++图形用户界面(Graphics User Interface, GUI)应用程序开发框架。它既可以开发GUI程序，也可用于开发非GUI程序，比如控制台工具和服务器…"/>
          <p:cNvSpPr txBox="1"/>
          <p:nvPr>
            <p:ph type="body" idx="1"/>
          </p:nvPr>
        </p:nvSpPr>
        <p:spPr>
          <a:xfrm>
            <a:off x="475438" y="1219200"/>
            <a:ext cx="11241124" cy="5040001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941100"/>
                </a:solidFill>
              </a:defRPr>
            </a:pPr>
            <a:r>
              <a:t>QT</a:t>
            </a:r>
            <a:r>
              <a:rPr b="0">
                <a:solidFill>
                  <a:srgbClr val="000000"/>
                </a:solidFill>
              </a:rPr>
              <a:t>, 是一个1991年由Qt Company开发的跨平台C++</a:t>
            </a:r>
            <a:r>
              <a:t>图形用户界面(Graphics User Interface, GUI)</a:t>
            </a:r>
            <a:r>
              <a:rPr b="0">
                <a:solidFill>
                  <a:srgbClr val="000000"/>
                </a:solidFill>
              </a:rPr>
              <a:t>应用程序开发框架。它既可以开发GUI程序，也可用于开发非GUI程序，比如控制台工具和服务器</a:t>
            </a:r>
            <a:endParaRPr b="0">
              <a:solidFill>
                <a:srgbClr val="000000"/>
              </a:solidFill>
            </a:endParaRPr>
          </a:p>
          <a:p>
            <a:pPr>
              <a:defRPr b="1">
                <a:solidFill>
                  <a:srgbClr val="941100"/>
                </a:solidFill>
              </a:defRPr>
            </a:pPr>
            <a:r>
              <a:t>Qt Creator</a:t>
            </a:r>
            <a:r>
              <a:rPr b="0">
                <a:solidFill>
                  <a:srgbClr val="000000"/>
                </a:solidFill>
              </a:rPr>
              <a:t>是跨平台的 Qt IDE， Qt Creator 是 Qt 被 Nokia 收购后推出的一款新的轻量级集成开发环境。此 IDE 能够跨平台运行，支持的系统包括 Linux（32 位及 64 位）、Mac OS X 以及 Windows</a:t>
            </a:r>
          </a:p>
        </p:txBody>
      </p:sp>
      <p:sp>
        <p:nvSpPr>
          <p:cNvPr id="129" name="QT &amp; QT Creato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SzTx/>
              <a:buFontTx/>
              <a:buNone/>
              <a:defRPr b="1" sz="2400"/>
            </a:lvl1pPr>
          </a:lstStyle>
          <a:p>
            <a:pPr/>
            <a:r>
              <a:t>QT &amp; QT Creator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